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  <p:sldMasterId id="2147483720" r:id="rId5"/>
    <p:sldMasterId id="2147483735" r:id="rId6"/>
  </p:sldMasterIdLst>
  <p:sldIdLst>
    <p:sldId id="261" r:id="rId7"/>
    <p:sldId id="262" r:id="rId8"/>
    <p:sldId id="26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5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7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44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52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31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8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81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99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99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73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842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50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7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09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6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36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4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66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3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27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50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396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6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4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95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5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4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4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82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5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84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88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3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62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65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55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006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66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9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14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241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9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40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14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78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8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4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140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89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60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0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8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79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86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312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26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750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7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5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01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0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CB76E-5EFA-477B-A094-5BE91FF4B5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4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B5666-C820-494C-A235-175D9AA006A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98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28FC8-10CD-4ED2-9F28-323EF57773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5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295EA-A10C-4B47-90B2-BD41DB04667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7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62719-3FF1-4D1F-8081-59115636DA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981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44056D-9ACB-46CE-B129-F993F267804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64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B27C8-4B94-4530-A6A7-F698F2B5396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123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0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E26270-A0B8-496B-B986-C5403FD5298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24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675963-E90B-4DBB-9FEB-2AF842A676C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18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1F65C-5C88-49EF-8695-D75B869929C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22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FC6630-4A60-4D91-A511-B865450F2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8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A7EB2-C801-4760-B5EA-BCB6DA74252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87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DD7032-5207-4ED7-817D-EFA2F25BDCE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7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1DCF2-8872-410F-B50D-26CD7F77EA0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3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rgbClr val="F0FFD1"/>
            </a:gs>
            <a:gs pos="100000">
              <a:schemeClr val="folHlink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i="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27921-EFA2-44EE-B9B9-EC8AB00C4E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5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2" name="Picture 4" descr="WWI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438401" y="228600"/>
            <a:ext cx="6842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Long-Term Causes to WWI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 flipV="1">
            <a:off x="3276600" y="3581400"/>
            <a:ext cx="29718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3581400" y="5715000"/>
            <a:ext cx="20574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057401" y="4876800"/>
            <a:ext cx="2112963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153" name="WordArt 10"/>
          <p:cNvSpPr>
            <a:spLocks noChangeArrowheads="1" noChangeShapeType="1" noTextEdit="1"/>
          </p:cNvSpPr>
          <p:nvPr/>
        </p:nvSpPr>
        <p:spPr bwMode="auto">
          <a:xfrm>
            <a:off x="5867401" y="3352800"/>
            <a:ext cx="4519613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M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ilitarism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A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lliances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mperialism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ationalism</a:t>
            </a:r>
          </a:p>
        </p:txBody>
      </p:sp>
    </p:spTree>
    <p:extLst>
      <p:ext uri="{BB962C8B-B14F-4D97-AF65-F5344CB8AC3E}">
        <p14:creationId xmlns:p14="http://schemas.microsoft.com/office/powerpoint/2010/main" val="21810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ABC3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Militarism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Glorification of war &amp;  in military spending</a:t>
            </a:r>
          </a:p>
          <a:p>
            <a:pPr eaLnBrk="1" hangingPunct="1"/>
            <a:r>
              <a:rPr lang="en-US" altLang="en-US" smtClean="0"/>
              <a:t>Germany vs. England for naval superiority (this threatened rest of Europe)</a:t>
            </a:r>
          </a:p>
          <a:p>
            <a:pPr eaLnBrk="1" hangingPunct="1"/>
            <a:r>
              <a:rPr lang="en-US" altLang="en-US" smtClean="0"/>
              <a:t>= </a:t>
            </a:r>
            <a:r>
              <a:rPr lang="en-US" altLang="en-US" i="1" smtClean="0"/>
              <a:t>Arms race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600201"/>
            <a:ext cx="4648200" cy="4525963"/>
          </a:xfrm>
        </p:spPr>
      </p:pic>
      <p:cxnSp>
        <p:nvCxnSpPr>
          <p:cNvPr id="8197" name="Straight Arrow Connector 2"/>
          <p:cNvCxnSpPr>
            <a:cxnSpLocks noChangeShapeType="1"/>
          </p:cNvCxnSpPr>
          <p:nvPr/>
        </p:nvCxnSpPr>
        <p:spPr bwMode="auto">
          <a:xfrm flipV="1">
            <a:off x="2286000" y="1981200"/>
            <a:ext cx="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200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ABC3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83" y="0"/>
            <a:ext cx="10050517" cy="1143000"/>
          </a:xfr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altLang="en-US" dirty="0" smtClean="0"/>
              <a:t>             Alliances</a:t>
            </a:r>
            <a:endParaRPr lang="en-US" altLang="en-US" dirty="0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066800"/>
            <a:ext cx="4343400" cy="5638800"/>
          </a:xfrm>
        </p:spPr>
        <p:txBody>
          <a:bodyPr/>
          <a:lstStyle/>
          <a:p>
            <a:pPr eaLnBrk="1" hangingPunct="1"/>
            <a:r>
              <a:rPr lang="en-US" altLang="en-US" smtClean="0"/>
              <a:t>Web of treaties to protect themselves</a:t>
            </a:r>
          </a:p>
          <a:p>
            <a:pPr eaLnBrk="1" hangingPunct="1"/>
            <a:r>
              <a:rPr lang="en-US" altLang="en-US" b="1" i="1" smtClean="0"/>
              <a:t>Triple Alliance</a:t>
            </a:r>
            <a:r>
              <a:rPr lang="en-US" altLang="en-US" smtClean="0"/>
              <a:t>: Germany, Austria-Hungary, and Italy (agreed to help each other if attacked)</a:t>
            </a:r>
          </a:p>
          <a:p>
            <a:pPr eaLnBrk="1" hangingPunct="1"/>
            <a:r>
              <a:rPr lang="en-US" altLang="en-US" b="1" i="1" smtClean="0"/>
              <a:t>Triple Entente</a:t>
            </a:r>
            <a:r>
              <a:rPr lang="en-US" altLang="en-US" smtClean="0"/>
              <a:t>: France, Russia, and Great Britain (treaty of friendship, not military, formed mutual distrust of Germany).</a:t>
            </a:r>
          </a:p>
        </p:txBody>
      </p:sp>
      <p:pic>
        <p:nvPicPr>
          <p:cNvPr id="9220" name="Picture 6" descr="DianeEa-R1-E03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8879" y="60326"/>
            <a:ext cx="4610100" cy="5211763"/>
          </a:xfrm>
          <a:noFill/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856029" y="5332415"/>
            <a:ext cx="4495800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do you see here?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What do the colors represent?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Who is allied to whom?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Why might these countries make alliances?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1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ABC3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Imperialism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European nations competed for colonies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Germany now seen as threat due to their imperialistic intentions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Conquered persons resented imperial powers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0244" name="Picture 6" descr="WHB07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524000"/>
            <a:ext cx="44958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25055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ABC3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Nationalism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4343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Great pride in one’s country or aspiring to become one’s own country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Uniting force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= patriotism + sense of superiority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Germany &amp; Italy: recently united, indep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Many countries torn by tensions of different nationalist groups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Border/territorial disputes fueled rivalries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               tensions in Europe</a:t>
            </a:r>
          </a:p>
        </p:txBody>
      </p:sp>
      <p:pic>
        <p:nvPicPr>
          <p:cNvPr id="1126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269" name="Right Arrow 1"/>
          <p:cNvSpPr>
            <a:spLocks noChangeArrowheads="1"/>
          </p:cNvSpPr>
          <p:nvPr/>
        </p:nvSpPr>
        <p:spPr bwMode="auto">
          <a:xfrm>
            <a:off x="2209800" y="5029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cxnSp>
        <p:nvCxnSpPr>
          <p:cNvPr id="11270" name="Straight Arrow Connector 3"/>
          <p:cNvCxnSpPr>
            <a:cxnSpLocks noChangeShapeType="1"/>
          </p:cNvCxnSpPr>
          <p:nvPr/>
        </p:nvCxnSpPr>
        <p:spPr bwMode="auto">
          <a:xfrm flipV="1">
            <a:off x="3048000" y="4911725"/>
            <a:ext cx="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786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ABC3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58" y="274638"/>
            <a:ext cx="10972800" cy="1143000"/>
          </a:xfr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altLang="en-US" dirty="0" smtClean="0">
                <a:solidFill>
                  <a:schemeClr val="tx1"/>
                </a:solidFill>
              </a:rPr>
              <a:t>Nationalism in the Balkans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4325007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Area w/people of diverse religions, ethnic backgrounds, languages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As Ottoman Empire receded, new nations were born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Russia &amp; Austria competed for control of new nations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Austria-Hungary takes Bosnia  in 1908 and Serbia resents this (wants its own homeland)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12292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607" y="2332037"/>
            <a:ext cx="3500437" cy="4525963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44" y="187298"/>
            <a:ext cx="3503448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225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Militarism</vt:lpstr>
      <vt:lpstr>             Alliances</vt:lpstr>
      <vt:lpstr>Imperialism</vt:lpstr>
      <vt:lpstr>Nationalism</vt:lpstr>
      <vt:lpstr>Nationalism in the Balkans</vt:lpstr>
    </vt:vector>
  </TitlesOfParts>
  <Company>Windsor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Grant</dc:creator>
  <cp:lastModifiedBy>Dana Grant</cp:lastModifiedBy>
  <cp:revision>2</cp:revision>
  <dcterms:created xsi:type="dcterms:W3CDTF">2020-01-24T15:59:09Z</dcterms:created>
  <dcterms:modified xsi:type="dcterms:W3CDTF">2020-01-24T17:06:38Z</dcterms:modified>
</cp:coreProperties>
</file>