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0" r:id="rId3"/>
    <p:sldMasterId id="2147483705" r:id="rId4"/>
  </p:sldMasterIdLst>
  <p:notesMasterIdLst>
    <p:notesMasterId r:id="rId9"/>
  </p:notesMasterIdLst>
  <p:sldIdLst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42771-6798-43FD-8C64-1F320CE43893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D8DF5-3873-455A-886B-E9A8E8ED2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7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AF1149-51AC-4FF1-BFC2-706EAAEFEEA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0457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93713C-2E7A-4B6D-B7C6-C0DE53E2DF9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09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B3185B-BC10-47CB-B660-E24EA49A4C1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32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018E76-D126-4340-9DAC-FC2F8A7826C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31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68BB4E-3DA0-4035-AEF6-AD6979EEA57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7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FB551C-37E2-49BC-B163-88B73A574A1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521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FD4AC5-7CE8-44A8-9DE6-AD0545708FB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33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93713C-2E7A-4B6D-B7C6-C0DE53E2DF9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8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CBD168-AC37-46AA-A254-ACD0DD6E620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006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54CED2-6908-411B-9445-055C429D7CB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025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07155D-3890-4DC6-8406-52228854E35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121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498A62-4A1A-42B1-BFFD-0BCBF9FB4A4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4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CBD168-AC37-46AA-A254-ACD0DD6E620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08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DC9452-762D-41E1-A95D-BDA6231611D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0009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9B8BC5-F8BC-4C40-BF17-D1B63A819CA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355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7A6F3-2B86-44D4-89E3-1C8CBED8D8D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8903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B0A778-4A5E-4DE0-AC63-2F0EF8C802B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152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B3185B-BC10-47CB-B660-E24EA49A4C1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9286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018E76-D126-4340-9DAC-FC2F8A7826C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183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68BB4E-3DA0-4035-AEF6-AD6979EEA57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589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FB551C-37E2-49BC-B163-88B73A574A1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0507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FD4AC5-7CE8-44A8-9DE6-AD0545708FB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6906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93713C-2E7A-4B6D-B7C6-C0DE53E2DF9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26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54CED2-6908-411B-9445-055C429D7CB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8730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CBD168-AC37-46AA-A254-ACD0DD6E620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17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54CED2-6908-411B-9445-055C429D7CB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57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07155D-3890-4DC6-8406-52228854E35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381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498A62-4A1A-42B1-BFFD-0BCBF9FB4A4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358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DC9452-762D-41E1-A95D-BDA6231611D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6965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9B8BC5-F8BC-4C40-BF17-D1B63A819CA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642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7A6F3-2B86-44D4-89E3-1C8CBED8D8D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716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B0A778-4A5E-4DE0-AC63-2F0EF8C802B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2506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B3185B-BC10-47CB-B660-E24EA49A4C1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550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018E76-D126-4340-9DAC-FC2F8A7826C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0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07155D-3890-4DC6-8406-52228854E35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6778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68BB4E-3DA0-4035-AEF6-AD6979EEA57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1622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FB551C-37E2-49BC-B163-88B73A574A1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2378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FD4AC5-7CE8-44A8-9DE6-AD0545708FB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590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93713C-2E7A-4B6D-B7C6-C0DE53E2DF9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3717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CBD168-AC37-46AA-A254-ACD0DD6E620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354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54CED2-6908-411B-9445-055C429D7CB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5051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07155D-3890-4DC6-8406-52228854E35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890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498A62-4A1A-42B1-BFFD-0BCBF9FB4A4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00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DC9452-762D-41E1-A95D-BDA6231611D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6812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9B8BC5-F8BC-4C40-BF17-D1B63A819CA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53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498A62-4A1A-42B1-BFFD-0BCBF9FB4A4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8975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7A6F3-2B86-44D4-89E3-1C8CBED8D8D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356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B0A778-4A5E-4DE0-AC63-2F0EF8C802B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4245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B3185B-BC10-47CB-B660-E24EA49A4C1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928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018E76-D126-4340-9DAC-FC2F8A7826C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4924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68BB4E-3DA0-4035-AEF6-AD6979EEA57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617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FB551C-37E2-49BC-B163-88B73A574A1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68844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FD4AC5-7CE8-44A8-9DE6-AD0545708FB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70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DC9452-762D-41E1-A95D-BDA6231611D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02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9B8BC5-F8BC-4C40-BF17-D1B63A819CA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23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7A6F3-2B86-44D4-89E3-1C8CBED8D8D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67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B0A778-4A5E-4DE0-AC63-2F0EF8C802B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8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rgbClr val="F0FFD1"/>
            </a:gs>
            <a:gs pos="100000">
              <a:schemeClr val="folHlink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A919B5-A5FB-47C7-9725-2CB00716965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9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rgbClr val="F0FFD1"/>
            </a:gs>
            <a:gs pos="100000">
              <a:schemeClr val="folHlink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A919B5-A5FB-47C7-9725-2CB00716965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83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rgbClr val="F0FFD1"/>
            </a:gs>
            <a:gs pos="100000">
              <a:schemeClr val="folHlink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A919B5-A5FB-47C7-9725-2CB00716965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93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rgbClr val="F0FFD1"/>
            </a:gs>
            <a:gs pos="100000">
              <a:schemeClr val="folHlink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A919B5-A5FB-47C7-9725-2CB00716965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91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3962400" y="304800"/>
            <a:ext cx="4400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000000"/>
                </a:solidFill>
              </a:rPr>
              <a:t>WHO’S TO BLAME?</a:t>
            </a:r>
          </a:p>
        </p:txBody>
      </p:sp>
      <p:pic>
        <p:nvPicPr>
          <p:cNvPr id="174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066800"/>
            <a:ext cx="8077200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5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66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/>
          <a:lstStyle/>
          <a:p>
            <a:pPr algn="r" eaLnBrk="1" hangingPunct="1"/>
            <a:r>
              <a:rPr lang="en-US" altLang="en-US" smtClean="0"/>
              <a:t>Declarations of  War</a:t>
            </a:r>
          </a:p>
        </p:txBody>
      </p:sp>
      <p:sp>
        <p:nvSpPr>
          <p:cNvPr id="19459" name="Oval 4"/>
          <p:cNvSpPr>
            <a:spLocks noChangeArrowheads="1"/>
          </p:cNvSpPr>
          <p:nvPr/>
        </p:nvSpPr>
        <p:spPr bwMode="auto">
          <a:xfrm>
            <a:off x="1981200" y="152400"/>
            <a:ext cx="2057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Assassination of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Archduke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6/28/14</a:t>
            </a:r>
          </a:p>
        </p:txBody>
      </p:sp>
      <p:pic>
        <p:nvPicPr>
          <p:cNvPr id="19460" name="Picture 5" descr="MCj032993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838200"/>
            <a:ext cx="8382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Oval 6"/>
          <p:cNvSpPr>
            <a:spLocks noChangeArrowheads="1"/>
          </p:cNvSpPr>
          <p:nvPr/>
        </p:nvSpPr>
        <p:spPr bwMode="auto">
          <a:xfrm>
            <a:off x="3581400" y="1143000"/>
            <a:ext cx="2057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 </a:t>
            </a:r>
            <a:r>
              <a:rPr lang="en-US" altLang="en-US" sz="1600">
                <a:solidFill>
                  <a:srgbClr val="000000"/>
                </a:solidFill>
              </a:rPr>
              <a:t>Aust-Hung declares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war on Serbia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7/28/14</a:t>
            </a:r>
          </a:p>
        </p:txBody>
      </p:sp>
      <p:pic>
        <p:nvPicPr>
          <p:cNvPr id="19462" name="Picture 7" descr="MCj032993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35751">
            <a:off x="3200400" y="1905000"/>
            <a:ext cx="8382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Oval 8"/>
          <p:cNvSpPr>
            <a:spLocks noChangeArrowheads="1"/>
          </p:cNvSpPr>
          <p:nvPr/>
        </p:nvSpPr>
        <p:spPr bwMode="auto">
          <a:xfrm>
            <a:off x="1752600" y="2057400"/>
            <a:ext cx="2057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Russia mobilizes 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Protect Serbia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7/30/14</a:t>
            </a:r>
          </a:p>
        </p:txBody>
      </p:sp>
      <p:pic>
        <p:nvPicPr>
          <p:cNvPr id="19464" name="Picture 9" descr="MCj032993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9400"/>
            <a:ext cx="8382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Oval 10"/>
          <p:cNvSpPr>
            <a:spLocks noChangeArrowheads="1"/>
          </p:cNvSpPr>
          <p:nvPr/>
        </p:nvSpPr>
        <p:spPr bwMode="auto">
          <a:xfrm>
            <a:off x="3505200" y="3124200"/>
            <a:ext cx="2057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Germany declares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war on Russia and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France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8/1 &amp; 8/3/14</a:t>
            </a:r>
          </a:p>
        </p:txBody>
      </p:sp>
      <p:pic>
        <p:nvPicPr>
          <p:cNvPr id="19466" name="Picture 11" descr="MCj032993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35751">
            <a:off x="3429000" y="4191000"/>
            <a:ext cx="8382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Oval 12"/>
          <p:cNvSpPr>
            <a:spLocks noChangeArrowheads="1"/>
          </p:cNvSpPr>
          <p:nvPr/>
        </p:nvSpPr>
        <p:spPr bwMode="auto">
          <a:xfrm>
            <a:off x="1752600" y="4343400"/>
            <a:ext cx="2057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Germany invades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Belgium (protected by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Britain)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8/4/14</a:t>
            </a:r>
          </a:p>
        </p:txBody>
      </p:sp>
      <p:pic>
        <p:nvPicPr>
          <p:cNvPr id="19468" name="Picture 13" descr="MCj032993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029200"/>
            <a:ext cx="8382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9" name="Oval 14"/>
          <p:cNvSpPr>
            <a:spLocks noChangeArrowheads="1"/>
          </p:cNvSpPr>
          <p:nvPr/>
        </p:nvSpPr>
        <p:spPr bwMode="auto">
          <a:xfrm>
            <a:off x="3505200" y="5257800"/>
            <a:ext cx="20574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Britain declares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war on Germany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>
                <a:solidFill>
                  <a:srgbClr val="000000"/>
                </a:solidFill>
              </a:rPr>
              <a:t>8/4/14</a:t>
            </a:r>
          </a:p>
        </p:txBody>
      </p:sp>
      <p:sp>
        <p:nvSpPr>
          <p:cNvPr id="19470" name="Text Box 15"/>
          <p:cNvSpPr txBox="1">
            <a:spLocks noChangeArrowheads="1"/>
          </p:cNvSpPr>
          <p:nvPr/>
        </p:nvSpPr>
        <p:spPr bwMode="auto">
          <a:xfrm>
            <a:off x="6765925" y="1412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b="1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71" name="Text Box 16"/>
          <p:cNvSpPr txBox="1">
            <a:spLocks noChangeArrowheads="1"/>
          </p:cNvSpPr>
          <p:nvPr/>
        </p:nvSpPr>
        <p:spPr bwMode="auto">
          <a:xfrm>
            <a:off x="6019800" y="1066801"/>
            <a:ext cx="41148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Austria-Hungary’s Ultimatum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i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Germany gave “blank check”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  of military support to Aust-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  Hung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Aust-Hung’s severe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 ultimatum to Serbia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Serbia refuses to let Aust-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 Hung officials run an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 investigation in Serbia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Aust-Hung declared war 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 Serbia</a:t>
            </a:r>
          </a:p>
        </p:txBody>
      </p:sp>
    </p:spTree>
    <p:extLst>
      <p:ext uri="{BB962C8B-B14F-4D97-AF65-F5344CB8AC3E}">
        <p14:creationId xmlns:p14="http://schemas.microsoft.com/office/powerpoint/2010/main" val="29761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66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4000">
                <a:solidFill>
                  <a:schemeClr val="tx1"/>
                </a:solidFill>
              </a:rPr>
              <a:t>The Alliance System </a:t>
            </a:r>
            <a:br>
              <a:rPr lang="en-US" altLang="en-US" sz="4000">
                <a:solidFill>
                  <a:schemeClr val="tx1"/>
                </a:solidFill>
              </a:rPr>
            </a:br>
            <a:r>
              <a:rPr lang="en-US" altLang="en-US" sz="4000">
                <a:solidFill>
                  <a:schemeClr val="tx1"/>
                </a:solidFill>
              </a:rPr>
              <a:t>Leads to War</a:t>
            </a:r>
            <a:br>
              <a:rPr lang="en-US" altLang="en-US" sz="4000">
                <a:solidFill>
                  <a:schemeClr val="tx1"/>
                </a:solidFill>
              </a:rPr>
            </a:b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Russia Supported Serbia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Germany  supported Austria-Hungary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Within one week, almost all of Europe was plunged into war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Germany declares war 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Russia and France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Britain declares war 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Germany</a:t>
            </a:r>
          </a:p>
        </p:txBody>
      </p:sp>
      <p:pic>
        <p:nvPicPr>
          <p:cNvPr id="20484" name="Picture 7" descr="wcL033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1800" y="0"/>
            <a:ext cx="3657600" cy="3028950"/>
          </a:xfrm>
          <a:noFill/>
        </p:spPr>
      </p:pic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6324600" y="2895600"/>
            <a:ext cx="4152900" cy="457200"/>
          </a:xfrm>
          <a:prstGeom prst="rect">
            <a:avLst/>
          </a:prstGeom>
          <a:solidFill>
            <a:srgbClr val="F0FF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i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“The lamps are going out all over Europe”</a:t>
            </a:r>
          </a:p>
        </p:txBody>
      </p:sp>
      <p:pic>
        <p:nvPicPr>
          <p:cNvPr id="20486" name="Picture 9" descr="britmob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352800"/>
            <a:ext cx="29845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1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66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Allian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33476"/>
            <a:ext cx="8458200" cy="519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3429001" y="152400"/>
            <a:ext cx="5654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>
                <a:solidFill>
                  <a:srgbClr val="000000"/>
                </a:solidFill>
                <a:latin typeface="Times New Roman" panose="02020603050405020304" pitchFamily="18" charset="0"/>
              </a:rPr>
              <a:t>The Domino Effect</a:t>
            </a:r>
          </a:p>
        </p:txBody>
      </p:sp>
    </p:spTree>
    <p:extLst>
      <p:ext uri="{BB962C8B-B14F-4D97-AF65-F5344CB8AC3E}">
        <p14:creationId xmlns:p14="http://schemas.microsoft.com/office/powerpoint/2010/main" val="104256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Times New Roman</vt:lpstr>
      <vt:lpstr>Default Design</vt:lpstr>
      <vt:lpstr>1_Default Design</vt:lpstr>
      <vt:lpstr>2_Default Design</vt:lpstr>
      <vt:lpstr>3_Default Design</vt:lpstr>
      <vt:lpstr>PowerPoint Presentation</vt:lpstr>
      <vt:lpstr>Declarations of  War</vt:lpstr>
      <vt:lpstr>The Alliance System  Leads to War </vt:lpstr>
      <vt:lpstr>PowerPoint Presentation</vt:lpstr>
    </vt:vector>
  </TitlesOfParts>
  <Company>Windsor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Grant</dc:creator>
  <cp:lastModifiedBy>Dana Grant</cp:lastModifiedBy>
  <cp:revision>1</cp:revision>
  <dcterms:created xsi:type="dcterms:W3CDTF">2020-01-24T22:13:04Z</dcterms:created>
  <dcterms:modified xsi:type="dcterms:W3CDTF">2020-01-24T22:13:15Z</dcterms:modified>
</cp:coreProperties>
</file>